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67" r:id="rId3"/>
    <p:sldId id="266" r:id="rId4"/>
    <p:sldId id="256" r:id="rId5"/>
    <p:sldId id="257" r:id="rId6"/>
    <p:sldId id="279" r:id="rId7"/>
    <p:sldId id="280" r:id="rId8"/>
    <p:sldId id="259" r:id="rId9"/>
    <p:sldId id="258" r:id="rId11"/>
    <p:sldId id="261" r:id="rId12"/>
    <p:sldId id="260" r:id="rId13"/>
    <p:sldId id="263" r:id="rId14"/>
    <p:sldId id="264" r:id="rId15"/>
    <p:sldId id="265" r:id="rId16"/>
    <p:sldId id="288" r:id="rId17"/>
    <p:sldId id="289" r:id="rId18"/>
    <p:sldId id="290" r:id="rId19"/>
    <p:sldId id="292" r:id="rId20"/>
    <p:sldId id="291" r:id="rId21"/>
  </p:sldIdLst>
  <p:sldSz cx="12192000" cy="6858000"/>
  <p:notesSz cx="10234295" cy="71037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80FF"/>
    <a:srgbClr val="CC66FF"/>
    <a:srgbClr val="FD6666"/>
    <a:srgbClr val="FC0280"/>
    <a:srgbClr val="FD66FF"/>
    <a:srgbClr val="66CCFF"/>
    <a:srgbClr val="66FFFF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Object Detection </a:t>
            </a:r>
            <a:b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Deep Neural Network Architecture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301115"/>
          </a:xfrm>
        </p:spPr>
        <p:txBody>
          <a:bodyPr>
            <a:normAutofit lnSpcReduction="20000"/>
          </a:bodyPr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图像分类与物体检测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深度神经网络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050280" y="5534660"/>
            <a:ext cx="240665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pooling 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可以看做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SPP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的一个特例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1397635"/>
            <a:ext cx="6142990" cy="2385695"/>
          </a:xfrm>
          <a:prstGeom prst="rect">
            <a:avLst/>
          </a:prstGeom>
        </p:spPr>
      </p:pic>
      <p:pic>
        <p:nvPicPr>
          <p:cNvPr id="10" name="图片 9" descr="pyr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75" y="4357370"/>
            <a:ext cx="3479165" cy="209613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3875405" y="3922395"/>
            <a:ext cx="540385" cy="6121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61945" y="5734050"/>
            <a:ext cx="1384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conv5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8435" y="4458970"/>
            <a:ext cx="152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只取一个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pooling layer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上箭头 14"/>
          <p:cNvSpPr/>
          <p:nvPr/>
        </p:nvSpPr>
        <p:spPr>
          <a:xfrm>
            <a:off x="4869815" y="3594735"/>
            <a:ext cx="504190" cy="540385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60570" y="4152265"/>
            <a:ext cx="1170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池化层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左箭头 16"/>
          <p:cNvSpPr/>
          <p:nvPr/>
        </p:nvSpPr>
        <p:spPr>
          <a:xfrm>
            <a:off x="6309995" y="4534535"/>
            <a:ext cx="396240" cy="43243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FCN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405" y="993140"/>
            <a:ext cx="11159490" cy="256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4427855"/>
            <a:ext cx="2633980" cy="1527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010" y="5901690"/>
            <a:ext cx="284099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经过</a:t>
            </a:r>
            <a:r>
              <a:rPr lang="en-US" altLang="zh-CN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CNN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</a:t>
            </a:r>
            <a:r>
              <a:rPr 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图尺度相差 </a:t>
            </a:r>
            <a:r>
              <a:rPr lang="en-US" altLang="zh-CN" sz="10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 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倍</a:t>
            </a:r>
            <a:endParaRPr 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投射回原图像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endParaRPr lang="en-US" altLang="zh-CN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特征图像素点作为原图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 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60" y="4685665"/>
            <a:ext cx="3081655" cy="1114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21180" y="4772025"/>
            <a:ext cx="1271905" cy="955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15185" y="4647565"/>
            <a:ext cx="216535" cy="216535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857885" y="4749165"/>
            <a:ext cx="1390015" cy="179705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185670" y="4718050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04895" y="5210175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曲线连接符 21"/>
          <p:cNvCxnSpPr/>
          <p:nvPr/>
        </p:nvCxnSpPr>
        <p:spPr>
          <a:xfrm>
            <a:off x="2082800" y="4803140"/>
            <a:ext cx="1305560" cy="440055"/>
          </a:xfrm>
          <a:prstGeom prst="curvedConnector3">
            <a:avLst>
              <a:gd name="adj1" fmla="val 50049"/>
            </a:avLst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083560" y="5828030"/>
            <a:ext cx="1064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</a:t>
            </a:r>
            <a:endParaRPr lang="zh-CN" altLang="en-US" sz="100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3x3=9</a:t>
            </a:r>
            <a:endParaRPr lang="en-US" altLang="zh-CN" sz="1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14140" y="5955665"/>
            <a:ext cx="1273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  <a:endParaRPr 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在原图中的显示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17135" y="5859145"/>
            <a:ext cx="1299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原图中所有的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Anchor Box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1900 x 9 = 17100</a:t>
            </a:r>
            <a:endParaRPr lang="en-US" altLang="zh-CN" sz="1000" b="1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5"/>
          <a:srcRect r="9285"/>
          <a:stretch>
            <a:fillRect/>
          </a:stretch>
        </p:blipFill>
        <p:spPr>
          <a:xfrm>
            <a:off x="6476365" y="4683125"/>
            <a:ext cx="1368425" cy="122364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476365" y="4471670"/>
            <a:ext cx="579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485380" y="4471670"/>
            <a:ext cx="5734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endParaRPr lang="en-US" altLang="zh-CN" sz="120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78650" y="4375785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512</a:t>
            </a:r>
            <a:endParaRPr lang="en-US" altLang="zh-CN" sz="1200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163945" y="5863590"/>
            <a:ext cx="19081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比例，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可以覆盖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800x600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原图像中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几乎所有物体外框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237230" y="248729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404235" y="2090420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37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871970" y="2001520"/>
            <a:ext cx="92519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ROI Pooling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55320" y="4103370"/>
            <a:ext cx="2520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Boxes</a:t>
            </a:r>
            <a:endParaRPr 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40690" y="4389120"/>
            <a:ext cx="7582535" cy="221170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6"/>
          <a:srcRect l="39326" t="28848" r="38273" b="25167"/>
          <a:stretch>
            <a:fillRect/>
          </a:stretch>
        </p:blipFill>
        <p:spPr>
          <a:xfrm>
            <a:off x="6412865" y="1372870"/>
            <a:ext cx="1028065" cy="574675"/>
          </a:xfrm>
          <a:prstGeom prst="rect">
            <a:avLst/>
          </a:prstGeom>
        </p:spPr>
      </p:pic>
      <p:cxnSp>
        <p:nvCxnSpPr>
          <p:cNvPr id="70" name="肘形连接符 69"/>
          <p:cNvCxnSpPr/>
          <p:nvPr/>
        </p:nvCxnSpPr>
        <p:spPr>
          <a:xfrm flipV="1">
            <a:off x="6183630" y="1544955"/>
            <a:ext cx="247015" cy="191135"/>
          </a:xfrm>
          <a:prstGeom prst="bentConnector3">
            <a:avLst>
              <a:gd name="adj1" fmla="val 50129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183630" y="1127760"/>
            <a:ext cx="16344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 特征图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801485" y="257365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池化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138795" y="12096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38795" y="162306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138795" y="23399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47685" y="195770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8129905" y="270129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9122410" y="1544955"/>
            <a:ext cx="459740" cy="4540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9122410" y="1902460"/>
            <a:ext cx="423545" cy="2762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9122410" y="2394585"/>
            <a:ext cx="423545" cy="2165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9122410" y="2502535"/>
            <a:ext cx="423545" cy="4191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/>
          <p:nvPr/>
        </p:nvCxnSpPr>
        <p:spPr>
          <a:xfrm rot="10800000" flipV="1">
            <a:off x="727710" y="2780030"/>
            <a:ext cx="2594610" cy="1608455"/>
          </a:xfrm>
          <a:prstGeom prst="curvedConnector3">
            <a:avLst>
              <a:gd name="adj1" fmla="val 100391"/>
            </a:avLst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79376" y="5641975"/>
            <a:ext cx="1028254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50x38=1900</a:t>
            </a:r>
            <a:endParaRPr lang="en-US" altLang="zh-CN" sz="1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10130" y="1407795"/>
            <a:ext cx="1339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 预训练网络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生成特征图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Faster-RCNN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85515" y="3281680"/>
            <a:ext cx="901700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 conv </a:t>
            </a:r>
            <a:endParaRPr lang="en-US" altLang="zh-CN" sz="1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512 </a:t>
            </a: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  <a:endParaRPr lang="zh-CN" altLang="en-US" sz="9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56760" y="3124200"/>
            <a:ext cx="845185" cy="4108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  <a:endParaRPr lang="zh-CN" altLang="en-US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556760" y="3579495"/>
            <a:ext cx="845185" cy="429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输出通道</a:t>
            </a:r>
            <a:endParaRPr lang="en-US" altLang="zh-CN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箭头连接符 30"/>
          <p:cNvCxnSpPr>
            <a:stCxn id="28" idx="3"/>
            <a:endCxn id="29" idx="1"/>
          </p:cNvCxnSpPr>
          <p:nvPr/>
        </p:nvCxnSpPr>
        <p:spPr>
          <a:xfrm flipV="1">
            <a:off x="4387215" y="3365500"/>
            <a:ext cx="169545" cy="1860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8" idx="3"/>
            <a:endCxn id="30" idx="1"/>
          </p:cNvCxnSpPr>
          <p:nvPr/>
        </p:nvCxnSpPr>
        <p:spPr>
          <a:xfrm>
            <a:off x="4387215" y="3551555"/>
            <a:ext cx="169545" cy="2781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530600" y="3700780"/>
            <a:ext cx="831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612005" y="396049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物体概率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612005" y="296100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box </a:t>
            </a: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坐标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441065" y="2957830"/>
            <a:ext cx="2078990" cy="120586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5384165" y="3641090"/>
            <a:ext cx="932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&gt;0.7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&lt;0.3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457825" y="3325495"/>
            <a:ext cx="761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&gt;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=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304915" y="3367405"/>
            <a:ext cx="762635" cy="53213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272020" y="3366135"/>
            <a:ext cx="48577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NMS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iou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9" name="右箭头 88"/>
          <p:cNvSpPr/>
          <p:nvPr/>
        </p:nvSpPr>
        <p:spPr>
          <a:xfrm>
            <a:off x="7092315" y="3505835"/>
            <a:ext cx="179705" cy="28829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6322060" y="1998980"/>
            <a:ext cx="5873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3" name="肘形连接符 92"/>
          <p:cNvCxnSpPr/>
          <p:nvPr/>
        </p:nvCxnSpPr>
        <p:spPr>
          <a:xfrm>
            <a:off x="7440930" y="1744980"/>
            <a:ext cx="128905" cy="25400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图片 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4330" y="3816350"/>
            <a:ext cx="4138295" cy="162687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402320" y="326580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③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Head,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3677920" y="2026920"/>
            <a:ext cx="1779905" cy="577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3469640" y="214312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②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99865" y="1614170"/>
            <a:ext cx="925195" cy="568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RPN </a:t>
            </a:r>
            <a:endParaRPr lang="en-US" sz="1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全卷积网络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3345815" y="2620645"/>
            <a:ext cx="196215" cy="41656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5389245" y="379412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384165" y="348043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5716905" y="2976880"/>
            <a:ext cx="901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预测出 </a:t>
            </a:r>
            <a:endParaRPr lang="zh-CN" altLang="en-US" sz="800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50x38x36</a:t>
            </a:r>
            <a:endParaRPr lang="en-US" sz="800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9" name="肘形连接符 108"/>
          <p:cNvCxnSpPr/>
          <p:nvPr/>
        </p:nvCxnSpPr>
        <p:spPr>
          <a:xfrm flipV="1">
            <a:off x="5412105" y="2965450"/>
            <a:ext cx="487680" cy="288925"/>
          </a:xfrm>
          <a:prstGeom prst="bentConnector3">
            <a:avLst>
              <a:gd name="adj1" fmla="val 100260"/>
            </a:avLst>
          </a:prstGeom>
          <a:ln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5304155" y="2315210"/>
            <a:ext cx="222885" cy="1079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864485" y="3308350"/>
            <a:ext cx="71882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卷积特征图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输出通道数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04155" y="3048000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en-US" altLang="zh-CN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7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18125" y="3960495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分类特征图</a:t>
            </a:r>
            <a:endParaRPr lang="zh-CN" altLang="en-US" sz="7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6036945" y="3958590"/>
            <a:ext cx="4445" cy="420370"/>
          </a:xfrm>
          <a:prstGeom prst="straightConnector1">
            <a:avLst/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6091555" y="2611120"/>
            <a:ext cx="1349375" cy="70739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978650" y="2946400"/>
            <a:ext cx="9671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RPN_to_rois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194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FPN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特征金字塔网络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fpn_rp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0090" y="1665605"/>
            <a:ext cx="7440930" cy="273812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4425315" y="4128135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FPN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作为特征提取器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18885" y="4117340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632"/>
          <a:stretch>
            <a:fillRect/>
          </a:stretch>
        </p:blipFill>
        <p:spPr>
          <a:xfrm>
            <a:off x="84455" y="1221740"/>
            <a:ext cx="4340860" cy="51695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332990" y="3439160"/>
            <a:ext cx="97155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  <a:endParaRPr lang="zh-CN" altLang="en-US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52700" y="2479040"/>
            <a:ext cx="167576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3x3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卷积将两张特征图合并，防止失真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9575" y="1489075"/>
            <a:ext cx="180086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卷积改变通道大小</a:t>
            </a:r>
            <a:endParaRPr lang="zh-CN" altLang="en-US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74255" y="4658360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根据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的宽和高选择特征图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120" y="4933950"/>
            <a:ext cx="2345055" cy="309245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81915" y="1150620"/>
            <a:ext cx="4343400" cy="53784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9655175" y="44748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9625965" y="45015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9596755" y="45281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697605" y="571246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697605" y="59353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697605" y="61582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668395" y="57391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668395" y="59620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668395" y="61849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496310" y="4195445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3392805" y="4265930"/>
            <a:ext cx="939800" cy="882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496310" y="2705100"/>
            <a:ext cx="939800" cy="8820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392805" y="2775585"/>
            <a:ext cx="939800" cy="8820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MobileNet-v1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950595"/>
          </a:xfrm>
        </p:spPr>
        <p:txBody>
          <a:bodyPr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：降低计算复杂度，确保一定的精度，能够在移动端或嵌入式设备上运行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：聚焦优化网络速度，减小计算量，分解网络参数或加速预训练模型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31825" y="3634740"/>
            <a:ext cx="1261745" cy="1130935"/>
            <a:chOff x="993" y="4997"/>
            <a:chExt cx="3078" cy="2758"/>
          </a:xfrm>
        </p:grpSpPr>
        <p:sp>
          <p:nvSpPr>
            <p:cNvPr id="28" name="立方体 27"/>
            <p:cNvSpPr/>
            <p:nvPr/>
          </p:nvSpPr>
          <p:spPr>
            <a:xfrm>
              <a:off x="993" y="4997"/>
              <a:ext cx="3079" cy="27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1"/>
            <a:srcRect l="21527"/>
            <a:stretch>
              <a:fillRect/>
            </a:stretch>
          </p:blipFill>
          <p:spPr>
            <a:xfrm>
              <a:off x="993" y="5706"/>
              <a:ext cx="2333" cy="2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3287395" y="2861945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87395" y="4359275"/>
            <a:ext cx="93980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380615" y="465582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449830" y="577024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449830" y="599313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449830" y="621601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639185" y="57658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39185" y="59886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39185" y="6211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2460" y="2383790"/>
            <a:ext cx="57359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            Filter / Kernel                                         Feature Map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弧形 37"/>
          <p:cNvSpPr/>
          <p:nvPr/>
        </p:nvSpPr>
        <p:spPr>
          <a:xfrm rot="16800000">
            <a:off x="1880235" y="3185160"/>
            <a:ext cx="935990" cy="100838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955800" y="2764790"/>
            <a:ext cx="334010" cy="706120"/>
            <a:chOff x="12006" y="5264"/>
            <a:chExt cx="526" cy="1112"/>
          </a:xfrm>
        </p:grpSpPr>
        <p:sp>
          <p:nvSpPr>
            <p:cNvPr id="32" name="椭圆 31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380615" y="314071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0200000">
            <a:off x="1866265" y="4131945"/>
            <a:ext cx="893445" cy="72009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955800" y="4265930"/>
            <a:ext cx="334010" cy="706120"/>
            <a:chOff x="12006" y="5264"/>
            <a:chExt cx="526" cy="1112"/>
          </a:xfrm>
        </p:grpSpPr>
        <p:sp>
          <p:nvSpPr>
            <p:cNvPr id="36" name="椭圆 35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427480" y="28619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36370" y="49561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724150" y="3272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2724150" y="480187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/>
          <p:cNvSpPr/>
          <p:nvPr/>
        </p:nvSpPr>
        <p:spPr>
          <a:xfrm rot="10800000">
            <a:off x="1483995" y="3950335"/>
            <a:ext cx="1869440" cy="1807845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945005" y="5168265"/>
            <a:ext cx="334010" cy="706120"/>
            <a:chOff x="12006" y="5264"/>
            <a:chExt cx="526" cy="1112"/>
          </a:xfrm>
        </p:grpSpPr>
        <p:sp>
          <p:nvSpPr>
            <p:cNvPr id="47" name="椭圆 46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49" name="直接箭头连接符 48"/>
          <p:cNvCxnSpPr/>
          <p:nvPr/>
        </p:nvCxnSpPr>
        <p:spPr>
          <a:xfrm>
            <a:off x="2724150" y="58464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006340" y="4339590"/>
            <a:ext cx="939800" cy="882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006340" y="2838450"/>
            <a:ext cx="939800" cy="882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>
            <a:off x="4472305" y="326136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4472305" y="47796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5388610" y="576326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388610" y="598614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388610" y="620903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4436110" y="583247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右箭头 3"/>
          <p:cNvSpPr/>
          <p:nvPr/>
        </p:nvSpPr>
        <p:spPr>
          <a:xfrm>
            <a:off x="6096000" y="3933190"/>
            <a:ext cx="576580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032954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5400000">
            <a:off x="901509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1" idx="3"/>
          </p:cNvCxnSpPr>
          <p:nvPr/>
        </p:nvCxnSpPr>
        <p:spPr>
          <a:xfrm flipH="1">
            <a:off x="8009255" y="295084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右大括号 70"/>
          <p:cNvSpPr/>
          <p:nvPr/>
        </p:nvSpPr>
        <p:spPr>
          <a:xfrm rot="5400000">
            <a:off x="9071610" y="2971800"/>
            <a:ext cx="360045" cy="252031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9126855" y="2662555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10426700" y="2662555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5400000">
            <a:off x="7879080" y="266255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10125075" y="324167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5400000">
            <a:off x="8843010" y="324167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5400000">
            <a:off x="7585710" y="32416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6383020" y="2553335"/>
            <a:ext cx="125539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Filter / Kernel 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 3x3      		     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DWC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BN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Filter / Kernel 1x1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PWC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BN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8422005" y="4988560"/>
            <a:ext cx="1821815" cy="1635760"/>
            <a:chOff x="12811" y="7856"/>
            <a:chExt cx="2869" cy="2576"/>
          </a:xfrm>
        </p:grpSpPr>
        <p:sp>
          <p:nvSpPr>
            <p:cNvPr id="97" name="矩形 9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8240395" y="29508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矩形 104"/>
          <p:cNvSpPr/>
          <p:nvPr/>
        </p:nvSpPr>
        <p:spPr>
          <a:xfrm rot="5400000">
            <a:off x="9107170" y="4464050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167370" y="47802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9564370" y="4560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9535160" y="45872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9505950" y="461391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H="1">
            <a:off x="9235440" y="4734560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MobileNet-v2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>
            <a:normAutofit/>
          </a:bodyPr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问题：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v1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减少了计算量，但实际训练中，梯度容易为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方法：线性瓶颈和逆残差：复用特征，缓解退化</a:t>
            </a:r>
            <a:endParaRPr lang="zh-CN" alt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05865" y="33070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731645" y="419671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 rot="16200000" flipH="1">
            <a:off x="2155825" y="418909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2323465" y="3263265"/>
            <a:ext cx="1821815" cy="1635760"/>
            <a:chOff x="12811" y="7856"/>
            <a:chExt cx="2869" cy="2576"/>
          </a:xfrm>
        </p:grpSpPr>
        <p:sp>
          <p:nvSpPr>
            <p:cNvPr id="37" name="矩形 3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2031365" y="38893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02155" y="39160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72945" y="39427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40560" y="39751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911350" y="40017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882140" y="40284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06315" y="535559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179310" y="32289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5217160" y="270319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5217160" y="380238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右大括号 60"/>
          <p:cNvSpPr/>
          <p:nvPr/>
        </p:nvSpPr>
        <p:spPr>
          <a:xfrm>
            <a:off x="6576695" y="2774950"/>
            <a:ext cx="360045" cy="2985770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756785" y="365633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756785" y="257175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756785" y="476059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708015" y="229298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708015" y="335978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5708015" y="44735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7060565" y="410654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9" name="直接箭头连接符 68"/>
          <p:cNvCxnSpPr/>
          <p:nvPr/>
        </p:nvCxnSpPr>
        <p:spPr>
          <a:xfrm rot="16200000" flipH="1">
            <a:off x="7484745" y="409892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7652385" y="3173095"/>
            <a:ext cx="1821815" cy="1635760"/>
            <a:chOff x="12811" y="7856"/>
            <a:chExt cx="2869" cy="2576"/>
          </a:xfrm>
        </p:grpSpPr>
        <p:sp>
          <p:nvSpPr>
            <p:cNvPr id="72" name="矩形 71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90" name="矩形 89"/>
          <p:cNvSpPr/>
          <p:nvPr/>
        </p:nvSpPr>
        <p:spPr>
          <a:xfrm>
            <a:off x="7360285" y="379920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331075" y="38258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301865" y="38525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269480" y="38849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40270" y="39116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211060" y="39382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088380" y="566674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088380" y="588962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088380" y="611251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4858385" y="566610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4858385" y="588899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4858385" y="611187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9" name="直接连接符 118"/>
          <p:cNvCxnSpPr/>
          <p:nvPr/>
        </p:nvCxnSpPr>
        <p:spPr>
          <a:xfrm flipV="1">
            <a:off x="4148455" y="2853690"/>
            <a:ext cx="578485" cy="36004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3215005" y="4941570"/>
            <a:ext cx="1643380" cy="121729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2441575" y="2017395"/>
            <a:ext cx="68179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卷积升维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       		     3x3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卷积深度分离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	      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</a:t>
            </a:r>
            <a:endParaRPr lang="zh-CN" altLang="en-US" sz="12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3" name="直接箭头连接符 122"/>
          <p:cNvCxnSpPr/>
          <p:nvPr/>
        </p:nvCxnSpPr>
        <p:spPr>
          <a:xfrm rot="16200000" flipH="1">
            <a:off x="1564005" y="418020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622300" y="3841115"/>
            <a:ext cx="854710" cy="8820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6" name="直接箭头连接符 125"/>
          <p:cNvCxnSpPr/>
          <p:nvPr/>
        </p:nvCxnSpPr>
        <p:spPr>
          <a:xfrm>
            <a:off x="5200015" y="491426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209550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674497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949706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0" name="直接箭头连接符 129"/>
          <p:cNvCxnSpPr/>
          <p:nvPr/>
        </p:nvCxnSpPr>
        <p:spPr>
          <a:xfrm>
            <a:off x="9773920" y="38182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7453630" y="5006975"/>
            <a:ext cx="26079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非线性层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在低精度计算时能压缩动态范围，    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算法更稳健。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定义为：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f(x) = min(max(x, 0), 6)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6416040" y="6326505"/>
            <a:ext cx="2340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Linear Bottleneck 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3" name="直接箭头连接符 132"/>
          <p:cNvCxnSpPr/>
          <p:nvPr/>
        </p:nvCxnSpPr>
        <p:spPr>
          <a:xfrm flipV="1">
            <a:off x="10406380" y="3860800"/>
            <a:ext cx="0" cy="245872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组合 133"/>
          <p:cNvGrpSpPr/>
          <p:nvPr/>
        </p:nvGrpSpPr>
        <p:grpSpPr>
          <a:xfrm>
            <a:off x="10248900" y="3263265"/>
            <a:ext cx="334010" cy="706120"/>
            <a:chOff x="12006" y="5264"/>
            <a:chExt cx="526" cy="1112"/>
          </a:xfrm>
        </p:grpSpPr>
        <p:sp>
          <p:nvSpPr>
            <p:cNvPr id="135" name="椭圆 134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7" name="文本框 136"/>
          <p:cNvSpPr txBox="1"/>
          <p:nvPr/>
        </p:nvSpPr>
        <p:spPr>
          <a:xfrm>
            <a:off x="10519410" y="3620770"/>
            <a:ext cx="125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Add</a:t>
            </a:r>
            <a:endParaRPr lang="en-US" altLang="zh-CN" sz="12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按元素相加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8" name="肘形连接符 137"/>
          <p:cNvCxnSpPr/>
          <p:nvPr/>
        </p:nvCxnSpPr>
        <p:spPr>
          <a:xfrm rot="5400000" flipV="1">
            <a:off x="4939665" y="833120"/>
            <a:ext cx="1586230" cy="936625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MobileNet-v3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EfficientNet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EfficientNet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LeNet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&amp;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AlexNet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30" y="1096645"/>
            <a:ext cx="8028305" cy="568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VGG16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4260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816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80949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504698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298440" y="3006725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3093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435725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638290" y="2077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447280" y="2077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9806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219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25815" y="1419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8973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5582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2064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5610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5177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6012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5596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5165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2569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2313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1791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1340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1697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276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323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811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56930" y="5040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01470" y="1967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VGG19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415417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70954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63169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486918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108575" y="291211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98704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399530" y="1872615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780530" y="197104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553960" y="197104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0162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575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61375" y="13131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9857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6466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2948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550418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507047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59061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549021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505904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456930" y="493395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246253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220726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16852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123380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15913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16967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21640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70522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01470" y="186055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5332095" y="2908300"/>
            <a:ext cx="2048510" cy="2035175"/>
          </a:xfrm>
          <a:prstGeom prst="cube">
            <a:avLst>
              <a:gd name="adj" fmla="val 91971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6598920" y="1868805"/>
            <a:ext cx="3093085" cy="3074670"/>
          </a:xfrm>
          <a:prstGeom prst="cube">
            <a:avLst>
              <a:gd name="adj" fmla="val 9673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7435850" y="1979930"/>
            <a:ext cx="2980690" cy="2974975"/>
          </a:xfrm>
          <a:prstGeom prst="cube">
            <a:avLst>
              <a:gd name="adj" fmla="val 9797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150485" y="59188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conv3_4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383020" y="588137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conv4_4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380605" y="539940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conv5_4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Resnet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5189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ShuffleNet 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通道重组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641" t="7331" r="4867" b="50445"/>
          <a:stretch>
            <a:fillRect/>
          </a:stretch>
        </p:blipFill>
        <p:spPr>
          <a:xfrm>
            <a:off x="595630" y="1120140"/>
            <a:ext cx="2914650" cy="490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2083435"/>
            <a:ext cx="2105660" cy="767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85" y="1610995"/>
            <a:ext cx="2322195" cy="472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835" y="2555875"/>
            <a:ext cx="721360" cy="942975"/>
          </a:xfrm>
          <a:prstGeom prst="rect">
            <a:avLst/>
          </a:prstGeom>
        </p:spPr>
      </p:pic>
      <p:graphicFrame>
        <p:nvGraphicFramePr>
          <p:cNvPr id="15" name="表格 14"/>
          <p:cNvGraphicFramePr/>
          <p:nvPr/>
        </p:nvGraphicFramePr>
        <p:xfrm>
          <a:off x="1591945" y="4033520"/>
          <a:ext cx="5924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85"/>
                <a:gridCol w="186690"/>
                <a:gridCol w="208280"/>
              </a:tblGrid>
              <a:tr h="182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132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/>
        </p:nvGraphicFramePr>
        <p:xfrm>
          <a:off x="3143250" y="4033520"/>
          <a:ext cx="5924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85"/>
                <a:gridCol w="186690"/>
                <a:gridCol w="208280"/>
              </a:tblGrid>
              <a:tr h="182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132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4909820" y="4033520"/>
          <a:ext cx="59245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85"/>
                <a:gridCol w="186690"/>
                <a:gridCol w="208280"/>
              </a:tblGrid>
              <a:tr h="182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132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4" name="文本框 63"/>
          <p:cNvSpPr txBox="1"/>
          <p:nvPr/>
        </p:nvSpPr>
        <p:spPr>
          <a:xfrm>
            <a:off x="150495" y="5040630"/>
            <a:ext cx="65151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aO+bP+cQ+fU+gV+hW+kX+lY+mZ</a:t>
            </a:r>
            <a:endParaRPr lang="en-US" sz="80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9470" y="5040630"/>
            <a:ext cx="75184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bO+cP+dQ+gU+hV+iW+lX+mY+nZ</a:t>
            </a:r>
            <a:endParaRPr lang="en-US" sz="80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" y="3676650"/>
            <a:ext cx="1020445" cy="9359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16075" y="5040630"/>
            <a:ext cx="65151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cO+dP+eQ+hU+iV+jW+mX+nY+oZ</a:t>
            </a:r>
            <a:endParaRPr lang="en-US" sz="80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0650" y="5013325"/>
            <a:ext cx="2178685" cy="172847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8865" y="5013325"/>
            <a:ext cx="2178685" cy="172847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77715" y="5013325"/>
            <a:ext cx="2178685" cy="172847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448945" y="4641215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肘形连接符 26"/>
          <p:cNvCxnSpPr/>
          <p:nvPr/>
        </p:nvCxnSpPr>
        <p:spPr>
          <a:xfrm rot="5400000">
            <a:off x="918845" y="4258310"/>
            <a:ext cx="400685" cy="110871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肘形连接符 27"/>
          <p:cNvCxnSpPr/>
          <p:nvPr/>
        </p:nvCxnSpPr>
        <p:spPr>
          <a:xfrm rot="5400000" flipV="1">
            <a:off x="1880235" y="3496310"/>
            <a:ext cx="400685" cy="2592705"/>
          </a:xfrm>
          <a:prstGeom prst="bentConnector3">
            <a:avLst>
              <a:gd name="adj1" fmla="val 64659"/>
            </a:avLst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3517900" y="4624705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5226685" y="4615180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9" idx="2"/>
            <a:endCxn id="23" idx="0"/>
          </p:cNvCxnSpPr>
          <p:nvPr/>
        </p:nvCxnSpPr>
        <p:spPr>
          <a:xfrm rot="5400000" flipV="1">
            <a:off x="3056255" y="2401570"/>
            <a:ext cx="400685" cy="4821555"/>
          </a:xfrm>
          <a:prstGeom prst="bentConnector3">
            <a:avLst>
              <a:gd name="adj1" fmla="val 35657"/>
            </a:avLst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91135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22020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616075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93040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23925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617980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450465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181350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875405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452370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183255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877310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673600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404485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098540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675505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5406390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6100445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445385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176270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3870325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4676140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5407025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101080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3870960" y="1217930"/>
            <a:ext cx="1381125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计算量大：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逐点卷积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6"/>
          <a:srcRect b="7989"/>
          <a:stretch>
            <a:fillRect/>
          </a:stretch>
        </p:blipFill>
        <p:spPr>
          <a:xfrm>
            <a:off x="6823710" y="1052195"/>
            <a:ext cx="4664710" cy="1605280"/>
          </a:xfrm>
          <a:prstGeom prst="rect">
            <a:avLst/>
          </a:prstGeom>
        </p:spPr>
      </p:pic>
      <p:cxnSp>
        <p:nvCxnSpPr>
          <p:cNvPr id="60" name="直接箭头连接符 59"/>
          <p:cNvCxnSpPr>
            <a:endCxn id="61" idx="3"/>
          </p:cNvCxnSpPr>
          <p:nvPr/>
        </p:nvCxnSpPr>
        <p:spPr>
          <a:xfrm>
            <a:off x="5085080" y="1602105"/>
            <a:ext cx="1530985" cy="1587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5117465" y="1313815"/>
            <a:ext cx="14986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通道分组</a:t>
            </a:r>
            <a:endParaRPr lang="zh-CN" altLang="en-US" sz="14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降低计算量</a:t>
            </a:r>
            <a:endParaRPr lang="zh-CN" altLang="en-US" sz="14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864985" y="487680"/>
            <a:ext cx="1677035" cy="564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分组降低信息流通</a:t>
            </a:r>
            <a:endParaRPr lang="zh-CN" altLang="en-US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减弱信息表示</a:t>
            </a:r>
            <a:endParaRPr lang="zh-CN" altLang="en-US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109075" y="577215"/>
            <a:ext cx="1385570" cy="3276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混合通道特征</a:t>
            </a:r>
            <a:endParaRPr lang="zh-CN" altLang="en-US" sz="14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582670" y="2581275"/>
            <a:ext cx="5026660" cy="1122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40000"/>
              </a:lnSpc>
              <a:buNone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ShuffleNet_Unit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算法流程：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reshape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输入张量，对通道分组： 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C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G, C'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对分组通道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(G, C')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进行转置，即为混合：（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</a:rPr>
              <a:t>G, C'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C', G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再将张量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reshape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回原形状： 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C', G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C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 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10000"/>
              </a:lnSpc>
              <a:buAutoNum type="arabicPeriod"/>
            </a:pP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8820785" y="2727325"/>
          <a:ext cx="67056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95"/>
                <a:gridCol w="248285"/>
                <a:gridCol w="20828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" name="表格 68"/>
          <p:cNvGraphicFramePr/>
          <p:nvPr/>
        </p:nvGraphicFramePr>
        <p:xfrm>
          <a:off x="10097770" y="2727325"/>
          <a:ext cx="67945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15"/>
                <a:gridCol w="246380"/>
                <a:gridCol w="211455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</a:tbl>
          </a:graphicData>
        </a:graphic>
      </p:graphicFrame>
      <p:pic>
        <p:nvPicPr>
          <p:cNvPr id="71" name="图片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8155" y="3570605"/>
            <a:ext cx="5283835" cy="2762250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9491345" y="5761355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rgbClr val="CC66FF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  <a:endParaRPr lang="zh-CN" altLang="en-US" sz="1400" b="1">
              <a:solidFill>
                <a:srgbClr val="CC6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1186795" y="5991225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rgbClr val="CC66FF"/>
                </a:solidFill>
                <a:latin typeface="微软雅黑" panose="020B0503020204020204" charset="-122"/>
                <a:ea typeface="微软雅黑" panose="020B0503020204020204" charset="-122"/>
              </a:rPr>
              <a:t>通道级联</a:t>
            </a:r>
            <a:endParaRPr lang="zh-CN" altLang="en-US" sz="1400" b="1">
              <a:solidFill>
                <a:srgbClr val="CC6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OverFeat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右大括号 1"/>
          <p:cNvSpPr/>
          <p:nvPr/>
        </p:nvSpPr>
        <p:spPr>
          <a:xfrm rot="16200000">
            <a:off x="3482340" y="169037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459355" y="280606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9420" y="2656840"/>
            <a:ext cx="2590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  <a:endParaRPr lang="en-US" altLang="zh-CN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21359"/>
          <a:stretch>
            <a:fillRect/>
          </a:stretch>
        </p:blipFill>
        <p:spPr>
          <a:xfrm>
            <a:off x="1672590" y="3356610"/>
            <a:ext cx="3623945" cy="1908175"/>
          </a:xfrm>
          <a:prstGeom prst="rect">
            <a:avLst/>
          </a:prstGeom>
        </p:spPr>
      </p:pic>
      <p:sp>
        <p:nvSpPr>
          <p:cNvPr id="7" name="立方体 6"/>
          <p:cNvSpPr/>
          <p:nvPr/>
        </p:nvSpPr>
        <p:spPr>
          <a:xfrm>
            <a:off x="168910" y="3343910"/>
            <a:ext cx="1551940" cy="1496695"/>
          </a:xfrm>
          <a:prstGeom prst="cube">
            <a:avLst>
              <a:gd name="adj" fmla="val 227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85" y="3369310"/>
            <a:ext cx="431800" cy="40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30" y="3369310"/>
            <a:ext cx="431800" cy="40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060" y="3369310"/>
            <a:ext cx="433070" cy="403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1215" y="236728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Classifier</a:t>
            </a:r>
            <a:endParaRPr lang="en-US" altLang="zh-CN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79130" y="3097530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5x5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955" y="3366770"/>
            <a:ext cx="431800" cy="405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3366770"/>
            <a:ext cx="431800" cy="40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130" y="3366770"/>
            <a:ext cx="433070" cy="403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3105" y="279082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955" y="3366770"/>
            <a:ext cx="35877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050" y="3369310"/>
            <a:ext cx="358775" cy="333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130" y="3369310"/>
            <a:ext cx="358775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0745" y="3369945"/>
            <a:ext cx="249555" cy="2311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4750" y="3369310"/>
            <a:ext cx="247650" cy="231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1770" y="3366770"/>
            <a:ext cx="248920" cy="233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3920" y="3369945"/>
            <a:ext cx="123825" cy="1187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7925" y="3369945"/>
            <a:ext cx="123825" cy="1187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4945" y="3366770"/>
            <a:ext cx="123825" cy="11874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4690" y="3367405"/>
            <a:ext cx="249555" cy="2311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8695" y="3366770"/>
            <a:ext cx="247650" cy="231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5715" y="3364230"/>
            <a:ext cx="248920" cy="233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57865" y="3367405"/>
            <a:ext cx="123825" cy="1187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1870" y="3367405"/>
            <a:ext cx="123825" cy="1187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8890" y="3364230"/>
            <a:ext cx="123825" cy="1187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74725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15195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78992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861040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3940" y="1220470"/>
            <a:ext cx="1237615" cy="115760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50" y="1236980"/>
            <a:ext cx="1090930" cy="102425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2040" y="1220470"/>
            <a:ext cx="1237615" cy="115760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7605" y="1214120"/>
            <a:ext cx="1237615" cy="115760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25" y="1236980"/>
            <a:ext cx="1090930" cy="102425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795" y="1225550"/>
            <a:ext cx="1096010" cy="1019810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4772025" y="1122045"/>
            <a:ext cx="4068445" cy="13525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rot="5400000">
            <a:off x="6687820" y="105219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543050" y="4914265"/>
            <a:ext cx="7366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221x221x96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279015" y="4662805"/>
            <a:ext cx="74358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36x36x256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088640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884295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685665" y="4526280"/>
            <a:ext cx="7493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15x15x1024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447405" y="4144645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Regressor</a:t>
            </a:r>
            <a:endParaRPr lang="en-US" altLang="zh-CN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126730" y="449643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4096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439910" y="4479290"/>
            <a:ext cx="80962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1024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688320" y="4479290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4560" y="5132705"/>
            <a:ext cx="1343660" cy="130873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8610" y="5018405"/>
            <a:ext cx="1127125" cy="129095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30030" y="5018405"/>
            <a:ext cx="1255395" cy="1290955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28935" y="5018405"/>
            <a:ext cx="1150620" cy="127952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240520" y="1353820"/>
            <a:ext cx="1800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315075" y="447865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左大括号 72"/>
          <p:cNvSpPr/>
          <p:nvPr/>
        </p:nvSpPr>
        <p:spPr>
          <a:xfrm>
            <a:off x="5520055" y="3430270"/>
            <a:ext cx="287655" cy="1871980"/>
          </a:xfrm>
          <a:prstGeom prst="leftBrace">
            <a:avLst>
              <a:gd name="adj1" fmla="val 158498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278890" y="5388610"/>
            <a:ext cx="380619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 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Sliding Windows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产生的多个预测值被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类别和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交叉验证丢弃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1337945"/>
            <a:ext cx="2129155" cy="214820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" y="4441825"/>
            <a:ext cx="4128770" cy="159766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0" y="1620520"/>
            <a:ext cx="4246880" cy="175831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10" y="1255395"/>
            <a:ext cx="3713480" cy="23133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506720" y="3146425"/>
            <a:ext cx="869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227x227x3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9011920" y="2828290"/>
            <a:ext cx="663575" cy="924560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>
            <a:off x="8759825" y="3391535"/>
            <a:ext cx="1183005" cy="108140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9698990" y="2581275"/>
            <a:ext cx="107950" cy="119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194290" y="174625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9907270" y="175387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箭头连接符 79"/>
          <p:cNvCxnSpPr/>
          <p:nvPr/>
        </p:nvCxnSpPr>
        <p:spPr>
          <a:xfrm flipH="1">
            <a:off x="8651875" y="3430270"/>
            <a:ext cx="1587500" cy="151066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对照 80"/>
          <p:cNvSpPr/>
          <p:nvPr/>
        </p:nvSpPr>
        <p:spPr>
          <a:xfrm>
            <a:off x="10497820" y="1954530"/>
            <a:ext cx="171450" cy="1204595"/>
          </a:xfrm>
          <a:prstGeom prst="flowChartCollate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3" name="直接箭头连接符 82"/>
          <p:cNvCxnSpPr/>
          <p:nvPr/>
        </p:nvCxnSpPr>
        <p:spPr>
          <a:xfrm flipH="1">
            <a:off x="10236200" y="3321050"/>
            <a:ext cx="287655" cy="86423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0465435" y="1830705"/>
            <a:ext cx="612140" cy="1438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1225530" y="2399665"/>
            <a:ext cx="640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  <a:endParaRPr lang="en-US" altLang="zh-CN" sz="1400" b="1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6" name="直接连接符 85"/>
          <p:cNvCxnSpPr>
            <a:stCxn id="84" idx="3"/>
            <a:endCxn id="85" idx="1"/>
          </p:cNvCxnSpPr>
          <p:nvPr/>
        </p:nvCxnSpPr>
        <p:spPr>
          <a:xfrm>
            <a:off x="11042015" y="2550160"/>
            <a:ext cx="14795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  <a:endParaRPr lang="zh-CN" altLang="en-US" sz="1600" b="1" u="sng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310495" y="3486150"/>
            <a:ext cx="1483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对小图分类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9820"/>
          <a:stretch>
            <a:fillRect/>
          </a:stretch>
        </p:blipFill>
        <p:spPr>
          <a:xfrm>
            <a:off x="3746500" y="5337810"/>
            <a:ext cx="2990850" cy="1498600"/>
          </a:xfrm>
          <a:prstGeom prst="rect">
            <a:avLst/>
          </a:prstGeom>
        </p:spPr>
      </p:pic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SPPnet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rcRect r="21359"/>
          <a:stretch>
            <a:fillRect/>
          </a:stretch>
        </p:blipFill>
        <p:spPr>
          <a:xfrm>
            <a:off x="1539875" y="2027555"/>
            <a:ext cx="5730240" cy="301752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  <a:endParaRPr lang="en-US" altLang="zh-CN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3"/>
          <a:srcRect l="21527"/>
          <a:stretch>
            <a:fillRect/>
          </a:stretch>
        </p:blipFill>
        <p:spPr>
          <a:xfrm>
            <a:off x="180340" y="3166745"/>
            <a:ext cx="1481455" cy="1270000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4173220" y="4180205"/>
            <a:ext cx="1234440" cy="1096010"/>
            <a:chOff x="4207" y="7900"/>
            <a:chExt cx="2356" cy="2082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4"/>
            <a:srcRect l="24825"/>
            <a:stretch>
              <a:fillRect/>
            </a:stretch>
          </p:blipFill>
          <p:spPr>
            <a:xfrm>
              <a:off x="4207" y="7900"/>
              <a:ext cx="2356" cy="2083"/>
            </a:xfrm>
            <a:prstGeom prst="rect">
              <a:avLst/>
            </a:prstGeom>
          </p:spPr>
        </p:pic>
        <p:pic>
          <p:nvPicPr>
            <p:cNvPr id="71" name="图片 70"/>
            <p:cNvPicPr preferRelativeResize="0"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" y="8116"/>
              <a:ext cx="690" cy="1691"/>
            </a:xfrm>
            <a:prstGeom prst="rect">
              <a:avLst/>
            </a:prstGeom>
            <a:blipFill rotWithShape="1">
              <a:blip r:embed="rId6">
                <a:alphaModFix amt="73000"/>
              </a:blip>
              <a:tile tx="12700" ty="12700" sx="100000" sy="100000" flip="none" algn="tl"/>
            </a:blipFill>
          </p:spPr>
        </p:pic>
      </p:grp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5687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3319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3821</Words>
  <Application>WPS 演示</Application>
  <PresentationFormat>宽屏</PresentationFormat>
  <Paragraphs>657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方正书宋_GBK</vt:lpstr>
      <vt:lpstr>Wingdings</vt:lpstr>
      <vt:lpstr>微软雅黑</vt:lpstr>
      <vt:lpstr>宋体</vt:lpstr>
      <vt:lpstr>Arial Unicode MS</vt:lpstr>
      <vt:lpstr>汉仪书宋二KW</vt:lpstr>
      <vt:lpstr>Calibri Light</vt:lpstr>
      <vt:lpstr>Helvetica Neue</vt:lpstr>
      <vt:lpstr>Calibri</vt:lpstr>
      <vt:lpstr>Apple Color Emoji</vt:lpstr>
      <vt:lpstr>Office 主题</vt:lpstr>
      <vt:lpstr>Object Detection  Deep Neural Network Architecture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taylorguo</cp:lastModifiedBy>
  <cp:revision>852</cp:revision>
  <dcterms:created xsi:type="dcterms:W3CDTF">2019-07-15T07:31:32Z</dcterms:created>
  <dcterms:modified xsi:type="dcterms:W3CDTF">2019-07-15T07:31:32Z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